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PITCH DECK · version 0.1 · August 2026 · talomnia.com,Claim status: PITCH DECK · version 0.1 · August 2026 · talomnia.com.,Sources: inv-pitch-deck-en.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figure is taken from material already published on this site: the White Paper and two research documents.,Claim status: PITCH DECK · version 0.1 · August 2026 · talomnia.com.,Sources: inv-pitch-deck-en.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Behind every bridge, software product and legal decision stands the knowledge of people.,Claim status: PITCH DECK · version 0.1 · August 2026 · talomnia.com.,Sources: inv-pitch-deck-en.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published observations, each from a named third party rather than from us:,Claim status: PITCH DECK · version 0.1 · August 2026 · talomnia.com.,Sources: inv-pitch-deck-en.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Professional experience can be captured, structured, verified and passed on.,Claim status: PITCH DECK · version 0.1 · August 2026 · talomnia.com.,Sources: inv-pitch-deck-en.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$0.44–0.49 trillion — US, demand side.,Claim status: PITCH DECK · version 0.1 · August 2026 · talomnia.com.,Sources: inv-pitch-deck-en.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governed execution pipeline with a machine-checked evidence trail and gates that actually refuse.,Claim status: PITCH DECK · version 0.1 · August 2026 · talomnia.com.,Sources: inv-pitch-deck-en.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Stated at the same depth as the section above: this is the part that decides the investment.,Claim status: PITCH DECK · version 0.1 · August 2026 · talomnia.com.,Sources: inv-pitch-deck-en.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Appetite for this category is demonstrated but extremely concentrated,Claim status: PITCH DECK · version 0.1 · August 2026 · talomnia.com.,Sources: inv-pitch-deck-en.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Evidence Gate is the condition for moving to the next stage: proof, not a date arriving.,Claim status: PITCH DECK · version 0.1 · August 2026 · talomnia.com.,Sources: inv-pitch-deck-en.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pre-seed of roughly $500K–$1M is a working hypothesis considered after initial commercial validation.,Claim status: PITCH DECK · version 0.1 · August 2026 · talomnia.com.,Sources: inv-pitch-deck-en.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Listed because the research lists them.,Claim status: PITCH DECK · version 0.1 · August 2026 · talomnia.com.,Sources: inv-pitch-deck-en.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Traction, revenue, growth rate, CAC and LTV: no commercial activity has occurred, so each would be invented.,Claim status: PITCH DECK · version 0.1 · August 2026 · talomnia.com.,Sources: inv-pitch-deck-en.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Market and venture figures,Claim status: PITCH DECK · version 0.1 · August 2026 · talomnia.com.,Sources: inv-pitch-deck-en.,Public link targets: https://talomnia.com/assets/docs/investor-pitch/source-registry-v0.1.html · https://talomnia.com/assets/docs/talomnia-investor-pitch-ru-v0.1.pdf · https://talomnia.com/assets/docs/talomnia-investor-pitch-ru-v0.1.pptx · https://talomnia.com/assets/docs/talomnia-investor-pitch-en-v0.1.pdf · https://talomnia.com/assets/docs/talomnia-investor-pitch-en-v0.1.pptx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talomnia.com/assets/docs/investor-pitch/source-registry-v0.1.html" TargetMode="External"/><Relationship Id="rId2" Type="http://schemas.openxmlformats.org/officeDocument/2006/relationships/hyperlink" Target="https://talomnia.com/assets/docs/talomnia-investor-pitch-ru-v0.1.pdf" TargetMode="External"/><Relationship Id="rId3" Type="http://schemas.openxmlformats.org/officeDocument/2006/relationships/hyperlink" Target="https://talomnia.com/assets/docs/talomnia-investor-pitch-ru-v0.1.pptx" TargetMode="External"/><Relationship Id="rId4" Type="http://schemas.openxmlformats.org/officeDocument/2006/relationships/hyperlink" Target="https://talomnia.com/assets/docs/talomnia-investor-pitch-en-v0.1.pdf" TargetMode="External"/><Relationship Id="rId5" Type="http://schemas.openxmlformats.org/officeDocument/2006/relationships/hyperlink" Target="https://talomnia.com/assets/docs/talomnia-investor-pitch-en-v0.1.pptx" TargetMode="Externa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A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8B2AC"/>
          </a:solidFill>
          <a:ln w="12700">
            <a:solidFill>
              <a:srgbClr val="38B2AC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102A43">
              <a:alpha val="0"/>
            </a:srgbClr>
          </a:solidFill>
          <a:ln w="25400">
            <a:solidFill>
              <a:srgbClr val="38B2AC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7FDB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BEE3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TALOMNIA</a:t>
            </a:r>
            <a:endParaRPr lang="en-US" sz="35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E6FF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Professional work — without hiring.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5166360" cy="2057400"/>
          </a:xfrm>
          <a:prstGeom prst="roundRect">
            <a:avLst/>
          </a:prstGeom>
          <a:solidFill>
            <a:srgbClr val="163A55"/>
          </a:solidFill>
          <a:ln w="12700">
            <a:solidFill>
              <a:srgbClr val="2C5B7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Professional Capability Infrastructure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163A55"/>
          </a:solidFill>
          <a:ln w="12700">
            <a:solidFill>
              <a:srgbClr val="2C5B78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BEE3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 · August 2026 · talomnia.com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BEE3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inv-pitch-deck-en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to read this deck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figure is taken from material already published on this site: the White Paper and two research documents.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Where the research declines to produce a number, the slot is left open and the reason is stated.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17220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Talomnia has no commercial cases.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355080" y="44165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deck that filled its traction slide anyway would be the first thing to disbelieve.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 · August 2026 · talomnia.com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inv-pitch-deck-en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problem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Behind every bridge, software product and legal decision stands the knowledge of people.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Much of it exists in a form that is hard to reuse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22960" y="44165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the experience of specialists, internal documents, professional habits. A company spends years developing an effective process, and outside its walls that experience is unavailable.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17220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5508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problem is not only preserving that knowledge.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355080" y="44165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is turning it into the ability to perform work.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 · August 2026 · talomnia.com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inv-pitch-deck-en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now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published observations, each from a named third party rather than from us: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063240"/>
            <a:ext cx="52578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374136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Microsoft 2025: 82% of surveyed leaders say they are confident they will use digital labor to expand workforce capacity within 12–18 months.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53912" y="3063240"/>
            <a:ext cx="52578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36792" y="3374136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Upwork 2025: 81% of C-level executives are moving toward skills-based hiring.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40080" y="4297680"/>
            <a:ext cx="52578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4608576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World Economic Forum: about 39% of workers' skill sets will be outdated by 2030.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153912" y="4297680"/>
            <a:ext cx="52578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36792" y="4608576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This is the direction of demand — not evidence that Talomnia captures it.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 · August 2026 · talomnia.com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inv-pitch-deck-en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Talomnia is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Professional experience can be captured, structured, verified and passed on.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origin of that knowledge stays human, while different executors can apply it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22960" y="44165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specialists, AI agents, software systems. What must not be lost is where a capability came from and what evidence exists that it works.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17220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5508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Talomnia Workforce is the first product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355080" y="44165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company gets the professional work it needs, when it needs it — from single tasks to the work of whole teams — without hiring a new employee for each one.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 · August 2026 · talomnia.com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inv-pitch-deck-en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Market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$0.44–0.49 trillion — US, demand side.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33375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This is the right denominator for Talomnia: two independent instruments converge within 12%.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4343400" y="3246120"/>
            <a:ext cx="33375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26280" y="3557016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supply-side figure is three times larger, but includes government purchases, households and exports that Talomnia cannot sell into.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526280" y="4416552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 take the smaller number.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046720" y="3246120"/>
            <a:ext cx="33375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0" y="3557016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 global TAM is built, and SAM and SOM are not computed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229600" y="4416552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evidentiary basis does not exist, and we did not invent it.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 · August 2026 · talomnia.com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inv-pitch-deck-en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demonstrated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governed execution pipeline with a machine-checked evidence trail and gates that actually refuse.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This site is its own first case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22960" y="44165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launch ran through the system and its full trace is public — including the work that failed validation and the rework.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17220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5508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Live counts of capabilities, workflows and accounted execution units are on the Investor Room, from the same projection that renders the evidence pages.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 · August 2026 · talomnia.com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inv-pitch-deck-en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not demonstrated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Stated at the same depth as the section above: this is the part that decides the investment.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063240"/>
            <a:ext cx="52578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374136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Zero commercial validation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22960" y="4233672"/>
            <a:ext cx="4892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cases; all own-economics data is pre-commercial self-measurement.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153912" y="3063240"/>
            <a:ext cx="52578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36792" y="3374136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Reuse economics is not demonstrated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336792" y="4233672"/>
            <a:ext cx="4892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create-to-reuse ratio moves from 1.66x to 0.73x purely with the choice of population.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40080" y="4297680"/>
            <a:ext cx="52578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4608576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Gross margin is not computable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22960" y="5468112"/>
            <a:ext cx="4892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 664 execution records, 582 state human review time as zero, 74 record it honestly as unmeasured, and only 8 carry a measured value ($162.49 in total). Those 88% zeros are not the observation "no human took part" — they are an absent measurement written as a number. The margin therefore cannot be calculated, rather than being calculated and found thin.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153912" y="4297680"/>
            <a:ext cx="52578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36792" y="4608576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Defensibility is mostly not in our favour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36792" y="5468112"/>
            <a:ext cx="4892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Current, 3 Emerging, 3 Hypothesis, 8 Not demonstrated.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 · August 2026 · talomnia.com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inv-pitch-deck-en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Venture context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Appetite for this category is demonstrated but extremely concentrated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OpenAI and Anthropic together took 43% of H1 2026 funding.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22960" y="44165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Comparable public multiples are falling.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 · August 2026 · talomnia.com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inv-pitch-deck-en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Evidence Gates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Evidence Gate is the condition for moving to the next stage: proof, not a date arriving.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33375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Publication of talomnia.com with the full public execution trace of the launch.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4343400" y="3246120"/>
            <a:ext cx="33375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26280" y="3557016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EG-1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526280" y="4416552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first external paid Talomnia Workforce case.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046720" y="3246120"/>
            <a:ext cx="33375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0" y="3557016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EG-2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229600" y="4416552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repeatability: a series of paid cases with positive acceptance and a measured gross margin.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 · August 2026 · talomnia.com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inv-pitch-deck-en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ask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pre-seed of roughly $500K–$1M is a working hypothesis considered after initial commercial validation.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It is not an announced round and not a committed amount.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17220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research deliberately does not estimate a capital requirement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355080" y="44165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figure can be justified without a measured sales cycle. The recommended stage is a pre-seed sized to reach EG-1 and EG-2 only.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 · August 2026 · talomnia.com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inv-pitch-deck-en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Reasons not to invest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Listed because the research lists them.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06324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37413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deck that omitted them would be less honest than the material it is built from.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297680" y="306324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480560" y="337413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Zero commercial validation.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955280" y="306324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38160" y="337413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central reuse mechanism remains unmeasured.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40080" y="429768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460857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 uncomputable gross margin.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297680" y="429768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80560" y="460857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Falling comparable multiples.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7955280" y="429768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38160" y="460857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Venture funding in this category concentrated in two companies.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 · August 2026 · talomnia.com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inv-pitch-deck-en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not here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Traction, revenue, growth rate, CAC and LTV: no commercial activity has occurred, so each would be invented.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Unit economics is not computable while human review time is unmeasured.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 · August 2026 · talomnia.com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inv-pitch-deck-en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Sources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 and venture figures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06324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37413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Investor Market &amp; Venture Opportunity Analysis: every figure carries its source, class, year and confidence.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22960" y="4233672"/>
            <a:ext cx="30358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Demand observations — the White Paper, citing Microsoft, Upwork and the WEF.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297680" y="306324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80560" y="337413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Known discrepancy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480560" y="4233672"/>
            <a:ext cx="30358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«25–50 organizations» means paying organizations in the White Paper and the reach of design partners and clients on the Investor Room. Different populations, so the figure is not used here.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955280" y="306324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38160" y="337413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Source registry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138160" y="3858768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b="1" u="sng" dirty="0">
                <a:solidFill>
                  <a:srgbClr val="2B6CB0"/>
                </a:solidFill>
                <a:uFill>
                  <a:solidFill>
                    <a:srgbClr val="2B6CB0"/>
                  </a:solidFill>
                </a:u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https://talomnia.com/assets/docs/investor-pitch/source-registry-v0.1.html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 registry</a:t>
            </a:r>
            <a:endParaRPr lang="en-US" sz="770" dirty="0"/>
          </a:p>
        </p:txBody>
      </p:sp>
      <p:sp>
        <p:nvSpPr>
          <p:cNvPr id="17" name="Shape 15"/>
          <p:cNvSpPr/>
          <p:nvPr/>
        </p:nvSpPr>
        <p:spPr>
          <a:xfrm>
            <a:off x="640080" y="429768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460857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22960" y="5093208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u="sng" dirty="0">
                <a:solidFill>
                  <a:srgbClr val="2B6CB0"/>
                </a:solidFill>
                <a:uFill>
                  <a:solidFill>
                    <a:srgbClr val="2B6CB0"/>
                  </a:solidFill>
                </a:uFill>
                <a:latin typeface="Aptos" pitchFamily="34" charset="0"/>
                <a:ea typeface="Aptos" pitchFamily="34" charset="-122"/>
                <a:cs typeface="Aptos" pitchFamily="34" charset="-120"/>
                <a:hlinkClick r:id="rId2" invalidUrl="" action="" tgtFrame="" tooltip="https://talomnia.com/assets/docs/talomnia-investor-pitch-ru-v0.1.pdf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PDF</a:t>
            </a:r>
            <a:pPr indent="0" marL="0">
              <a:buNone/>
            </a:pPr>
            <a:r>
              <a:rPr lang="en-US" sz="850" dirty="0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</a:t>
            </a:r>
            <a:pPr indent="0" marL="0">
              <a:buNone/>
            </a:pPr>
            <a:r>
              <a:rPr lang="en-US" sz="850" b="1" u="sng" dirty="0">
                <a:solidFill>
                  <a:srgbClr val="2B6CB0"/>
                </a:solidFill>
                <a:uFill>
                  <a:solidFill>
                    <a:srgbClr val="2B6CB0"/>
                  </a:solidFill>
                </a:u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https://talomnia.com/assets/docs/talomnia-investor-pitch-ru-v0.1.pptx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PPTX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4297680" y="429768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460857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4480560" y="5093208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u="sng" dirty="0">
                <a:solidFill>
                  <a:srgbClr val="2B6CB0"/>
                </a:solidFill>
                <a:uFill>
                  <a:solidFill>
                    <a:srgbClr val="2B6CB0"/>
                  </a:solidFill>
                </a:u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https://talomnia.com/assets/docs/talomnia-investor-pitch-en-v0.1.pdf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PDF</a:t>
            </a:r>
            <a:pPr indent="0" marL="0">
              <a:buNone/>
            </a:pPr>
            <a:r>
              <a:rPr lang="en-US" sz="850" dirty="0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</a:t>
            </a:r>
            <a:pPr indent="0" marL="0">
              <a:buNone/>
            </a:pPr>
            <a:r>
              <a:rPr lang="en-US" sz="850" b="1" u="sng" dirty="0">
                <a:solidFill>
                  <a:srgbClr val="2B6CB0"/>
                </a:solidFill>
                <a:uFill>
                  <a:solidFill>
                    <a:srgbClr val="2B6CB0"/>
                  </a:solidFill>
                </a:u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https://talomnia.com/assets/docs/talomnia-investor-pitch-en-v0.1.pptx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PPTX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version 0.1 · August 2026 · talomnia.com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inv-pitch-deck-en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Talomnia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TALO-0001 investor pitch EN</dc:subject>
  <dc:creator>Talomnia</dc:creator>
  <cp:lastModifiedBy>Talomnia</cp:lastModifiedBy>
  <cp:revision>1</cp:revision>
  <dcterms:created xsi:type="dcterms:W3CDTF">2026-08-20T00:00:00Z</dcterms:created>
  <dcterms:modified xsi:type="dcterms:W3CDTF">2026-08-20T00:00:00Z</dcterms:modified>
</cp:coreProperties>
</file>