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PITCH DECK · версия 0.1 · Август 2026 · talomnia.com,Статус утверждения: PITCH DECK · версия 0.1 · Август 2026 · talomnia.com.,Источники: inv-pitch-deck-ru.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Каждая цифра взята из уже опубликованных на этом сайте материалов: White Paper и двух исследований.,Статус утверждения: PITCH DECK · версия 0.1 · Август 2026 · talomnia.com.,Источники: inv-pitch-deck-ru.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За каждым мостом, программным продуктом, юридическим решением стоят знания людей.,Статус утверждения: PITCH DECK · версия 0.1 · Август 2026 · talomnia.com.,Источники: inv-pitch-deck-ru.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Три опубликованных наблюдения, каждое — от названной третьей стороны, а не от нас:,Статус утверждения: PITCH DECK · версия 0.1 · Август 2026 · talomnia.com.,Источники: inv-pitch-deck-ru.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Профессиональный опыт можно сохранить, структурировать, проверить и передать дальше.,Статус утверждения: PITCH DECK · версия 0.1 · Август 2026 · talomnia.com.,Источники: inv-pitch-deck-ru.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$0.44–0.49 трлн — США, сторона спроса.,Статус утверждения: PITCH DECK · версия 0.1 · Август 2026 · talomnia.com.,Источники: inv-pitch-deck-ru.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Управляемый контур исполнения с машинно-проверяемым следом и гейтами, которые действительно отказывают.,Статус утверждения: PITCH DECK · версия 0.1 · Август 2026 · talomnia.com.,Источники: inv-pitch-deck-ru.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Изложено так же подробно, как предыдущий раздел: именно эта часть решает вопрос об инвестиции.,Статус утверждения: PITCH DECK · версия 0.1 · Август 2026 · talomnia.com.,Источники: inv-pitch-deck-ru.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Аппетит к категории доказан, но крайне сконцентрирован,Статус утверждения: PITCH DECK · версия 0.1 · Август 2026 · talomnia.com.,Источники: inv-pitch-deck-ru.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Evidence Gate — это условие перехода к следующей стадии: доказательство, а не наступившая дата.,Статус утверждения: PITCH DECK · версия 0.1 · Август 2026 · talomnia.com.,Источники: inv-pitch-deck-ru.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Pre-seed размером примерно $500K–$1M — это рабочая гипотеза, рассматриваемая после первичной коммерческой валидации.,Статус утверждения: PITCH DECK · версия 0.1 · Август 2026 · talomnia.com.,Источники: inv-pitch-deck-ru.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Перечислены потому, что их перечисляет исследование.,Статус утверждения: PITCH DECK · версия 0.1 · Август 2026 · talomnia.com.,Источники: inv-pitch-deck-ru.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Traction, выручки, темпа роста, CAC и LTV: коммерческой деятельности не было, и любая такая величина была бы придумана.,Статус утверждения: PITCH DECK · версия 0.1 · Август 2026 · talomnia.com.,Источники: inv-pitch-deck-ru.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Рыночные и венчурные цифры — Инвестиционное исследование рынка: каждая цифра несёт источник, класс, год и уверенность.,Статус утверждения: PITCH DECK · версия 0.1 · Август 2026 · talomnia.com.,Источники: inv-pitch-deck-ru.,Public link targets: https://talomnia.com/assets/docs/investor-pitch/source-registry-v0.1.html · https://talomnia.com/assets/docs/talomnia-investor-pitch-ru-v0.1.pdf · https://talomnia.com/assets/docs/talomnia-investor-pitch-ru-v0.1.pptx · https://talomnia.com/assets/docs/talomnia-investor-pitch-en-v0.1.pdf · https://talomnia.com/assets/docs/talomnia-investor-pitch-en-v0.1.pptx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hyperlink" Target="https://talomnia.com/assets/docs/investor-pitch/source-registry-v0.1.html" TargetMode="External"/><Relationship Id="rId2" Type="http://schemas.openxmlformats.org/officeDocument/2006/relationships/hyperlink" Target="https://talomnia.com/assets/docs/talomnia-investor-pitch-ru-v0.1.pdf" TargetMode="External"/><Relationship Id="rId3" Type="http://schemas.openxmlformats.org/officeDocument/2006/relationships/hyperlink" Target="https://talomnia.com/assets/docs/talomnia-investor-pitch-ru-v0.1.pptx" TargetMode="External"/><Relationship Id="rId4" Type="http://schemas.openxmlformats.org/officeDocument/2006/relationships/hyperlink" Target="https://talomnia.com/assets/docs/talomnia-investor-pitch-en-v0.1.pdf" TargetMode="External"/><Relationship Id="rId5" Type="http://schemas.openxmlformats.org/officeDocument/2006/relationships/hyperlink" Target="https://talomnia.com/assets/docs/talomnia-investor-pitch-en-v0.1.pptx" TargetMode="External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2A4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38B2AC"/>
          </a:solidFill>
          <a:ln w="12700">
            <a:solidFill>
              <a:srgbClr val="38B2AC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0195560" y="-1078992"/>
            <a:ext cx="3063240" cy="3063240"/>
          </a:xfrm>
          <a:prstGeom prst="ellipse">
            <a:avLst/>
          </a:prstGeom>
          <a:solidFill>
            <a:srgbClr val="102A43">
              <a:alpha val="0"/>
            </a:srgbClr>
          </a:solidFill>
          <a:ln w="25400">
            <a:solidFill>
              <a:srgbClr val="38B2AC">
                <a:alpha val="6500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58368" y="347472"/>
            <a:ext cx="502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7FDBD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1261872" y="347472"/>
            <a:ext cx="6583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20" kern="0" dirty="0">
                <a:solidFill>
                  <a:srgbClr val="BEE3F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PITCH DECK · ВЕРСИЯ 0.1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658368" y="932688"/>
            <a:ext cx="107442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5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TALOMNIA</a:t>
            </a:r>
            <a:endParaRPr lang="en-US" sz="3500" dirty="0"/>
          </a:p>
        </p:txBody>
      </p:sp>
      <p:sp>
        <p:nvSpPr>
          <p:cNvPr id="7" name="Text 5"/>
          <p:cNvSpPr/>
          <p:nvPr/>
        </p:nvSpPr>
        <p:spPr>
          <a:xfrm>
            <a:off x="658368" y="1847088"/>
            <a:ext cx="1019556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dirty="0">
                <a:solidFill>
                  <a:srgbClr val="E6FFF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Профессиональная работа — без найма.</a:t>
            </a:r>
            <a:endParaRPr lang="en-US" sz="2400" dirty="0"/>
          </a:p>
        </p:txBody>
      </p:sp>
      <p:sp>
        <p:nvSpPr>
          <p:cNvPr id="8" name="Shape 6"/>
          <p:cNvSpPr/>
          <p:nvPr/>
        </p:nvSpPr>
        <p:spPr>
          <a:xfrm>
            <a:off x="640080" y="3246120"/>
            <a:ext cx="5166360" cy="2057400"/>
          </a:xfrm>
          <a:prstGeom prst="roundRect">
            <a:avLst/>
          </a:prstGeom>
          <a:solidFill>
            <a:srgbClr val="163A55"/>
          </a:solidFill>
          <a:ln w="12700">
            <a:solidFill>
              <a:srgbClr val="2C5B78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3557016"/>
            <a:ext cx="48006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Инфраструктура профессиональных способностей</a:t>
            </a:r>
            <a:endParaRPr lang="en-US" sz="1700" dirty="0"/>
          </a:p>
        </p:txBody>
      </p:sp>
      <p:sp>
        <p:nvSpPr>
          <p:cNvPr id="10" name="Shape 8"/>
          <p:cNvSpPr/>
          <p:nvPr/>
        </p:nvSpPr>
        <p:spPr>
          <a:xfrm>
            <a:off x="658368" y="5907024"/>
            <a:ext cx="6903720" cy="329184"/>
          </a:xfrm>
          <a:prstGeom prst="roundRect">
            <a:avLst/>
          </a:prstGeom>
          <a:solidFill>
            <a:srgbClr val="163A55"/>
          </a:solidFill>
          <a:ln w="12700">
            <a:solidFill>
              <a:srgbClr val="2C5B78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22960" y="5993892"/>
            <a:ext cx="656539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50" b="1" dirty="0">
                <a:solidFill>
                  <a:srgbClr val="BEE3F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PITCH DECK · версия 0.1 · Август 2026 · talomnia.com</a:t>
            </a:r>
            <a:endParaRPr lang="en-US" sz="850" dirty="0"/>
          </a:p>
        </p:txBody>
      </p:sp>
      <p:sp>
        <p:nvSpPr>
          <p:cNvPr id="12" name="Text 10"/>
          <p:cNvSpPr/>
          <p:nvPr/>
        </p:nvSpPr>
        <p:spPr>
          <a:xfrm>
            <a:off x="7726680" y="5993892"/>
            <a:ext cx="37947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50" dirty="0">
                <a:solidFill>
                  <a:srgbClr val="BEE3F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Источники: inv-pitch-deck-ru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3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B6CB0"/>
          </a:solidFill>
          <a:ln w="12700">
            <a:solidFill>
              <a:srgbClr val="2B6CB0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0195560" y="-1078992"/>
            <a:ext cx="3063240" cy="3063240"/>
          </a:xfrm>
          <a:prstGeom prst="ellipse">
            <a:avLst/>
          </a:prstGeom>
          <a:solidFill>
            <a:srgbClr val="F3F7FA">
              <a:alpha val="0"/>
            </a:srgbClr>
          </a:solidFill>
          <a:ln w="25400">
            <a:solidFill>
              <a:srgbClr val="DCEAF3">
                <a:alpha val="6500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58368" y="347472"/>
            <a:ext cx="502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B6CB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1261872" y="347472"/>
            <a:ext cx="6583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20" kern="0" dirty="0">
                <a:solidFill>
                  <a:srgbClr val="5267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PITCH DECK · ВЕРСИЯ 0.1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658368" y="932688"/>
            <a:ext cx="107442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102A4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Как читать этот документ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658368" y="1847088"/>
            <a:ext cx="1019556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dirty="0">
                <a:solidFill>
                  <a:srgbClr val="1A36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Каждая цифра взята из уже опубликованных на этом сайте материалов: White Paper и двух исследований.</a:t>
            </a:r>
            <a:endParaRPr lang="en-US" sz="1900" dirty="0"/>
          </a:p>
        </p:txBody>
      </p:sp>
      <p:sp>
        <p:nvSpPr>
          <p:cNvPr id="8" name="Shape 6"/>
          <p:cNvSpPr/>
          <p:nvPr/>
        </p:nvSpPr>
        <p:spPr>
          <a:xfrm>
            <a:off x="640080" y="3246120"/>
            <a:ext cx="5166360" cy="2057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9DCE8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3557016"/>
            <a:ext cx="48006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102A4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Там, где исследование отказывается дать число, слот остаётся пустым, а причина названа.</a:t>
            </a:r>
            <a:endParaRPr lang="en-US" sz="1700" dirty="0"/>
          </a:p>
        </p:txBody>
      </p:sp>
      <p:sp>
        <p:nvSpPr>
          <p:cNvPr id="10" name="Shape 8"/>
          <p:cNvSpPr/>
          <p:nvPr/>
        </p:nvSpPr>
        <p:spPr>
          <a:xfrm>
            <a:off x="6172200" y="3246120"/>
            <a:ext cx="5166360" cy="2057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9DCE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355080" y="3557016"/>
            <a:ext cx="48006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102A4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У Talomnia нет коммерческих кейсов.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6355080" y="4416552"/>
            <a:ext cx="48006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5267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Дек, который всё равно заполнил бы слайд про traction, был бы первым, чему не стоило бы верить.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658368" y="5907024"/>
            <a:ext cx="6903720" cy="329184"/>
          </a:xfrm>
          <a:prstGeom prst="roundRect">
            <a:avLst/>
          </a:prstGeom>
          <a:solidFill>
            <a:srgbClr val="E4EEF4"/>
          </a:solidFill>
          <a:ln w="12700">
            <a:solidFill>
              <a:srgbClr val="C9DCE8">
                <a:alpha val="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22960" y="5993892"/>
            <a:ext cx="656539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50" b="1" dirty="0">
                <a:solidFill>
                  <a:srgbClr val="177E7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PITCH DECK · версия 0.1 · Август 2026 · talomnia.com</a:t>
            </a:r>
            <a:endParaRPr lang="en-US" sz="850" dirty="0"/>
          </a:p>
        </p:txBody>
      </p:sp>
      <p:sp>
        <p:nvSpPr>
          <p:cNvPr id="15" name="Text 13"/>
          <p:cNvSpPr/>
          <p:nvPr/>
        </p:nvSpPr>
        <p:spPr>
          <a:xfrm>
            <a:off x="7726680" y="5993892"/>
            <a:ext cx="37947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50" dirty="0">
                <a:solidFill>
                  <a:srgbClr val="5267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Источники: inv-pitch-deck-ru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3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B6CB0"/>
          </a:solidFill>
          <a:ln w="12700">
            <a:solidFill>
              <a:srgbClr val="2B6CB0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0195560" y="-1078992"/>
            <a:ext cx="3063240" cy="3063240"/>
          </a:xfrm>
          <a:prstGeom prst="ellipse">
            <a:avLst/>
          </a:prstGeom>
          <a:solidFill>
            <a:srgbClr val="F3F7FA">
              <a:alpha val="0"/>
            </a:srgbClr>
          </a:solidFill>
          <a:ln w="25400">
            <a:solidFill>
              <a:srgbClr val="DCEAF3">
                <a:alpha val="6500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58368" y="347472"/>
            <a:ext cx="502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B6CB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1261872" y="347472"/>
            <a:ext cx="6583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20" kern="0" dirty="0">
                <a:solidFill>
                  <a:srgbClr val="5267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PITCH DECK · ВЕРСИЯ 0.1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658368" y="932688"/>
            <a:ext cx="107442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102A4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Проблема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658368" y="1847088"/>
            <a:ext cx="1019556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dirty="0">
                <a:solidFill>
                  <a:srgbClr val="1A36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За каждым мостом, программным продуктом, юридическим решением стоят знания людей.</a:t>
            </a:r>
            <a:endParaRPr lang="en-US" sz="1900" dirty="0"/>
          </a:p>
        </p:txBody>
      </p:sp>
      <p:sp>
        <p:nvSpPr>
          <p:cNvPr id="8" name="Shape 6"/>
          <p:cNvSpPr/>
          <p:nvPr/>
        </p:nvSpPr>
        <p:spPr>
          <a:xfrm>
            <a:off x="640080" y="3246120"/>
            <a:ext cx="5166360" cy="2057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9DCE8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3557016"/>
            <a:ext cx="48006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102A4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Значительная их часть существует в форме, непригодной для повторного использования</a:t>
            </a:r>
            <a:endParaRPr lang="en-US" sz="1700" dirty="0"/>
          </a:p>
        </p:txBody>
      </p:sp>
      <p:sp>
        <p:nvSpPr>
          <p:cNvPr id="10" name="Text 8"/>
          <p:cNvSpPr/>
          <p:nvPr/>
        </p:nvSpPr>
        <p:spPr>
          <a:xfrm>
            <a:off x="822960" y="4416552"/>
            <a:ext cx="48006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5267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в опыте специалистов, внутренних документах, профессиональных привычках. Компания годами вырабатывает эффективный процесс — но за её пределами этот опыт недоступен.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6172200" y="3246120"/>
            <a:ext cx="5166360" cy="2057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9DCE8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355080" y="3557016"/>
            <a:ext cx="48006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102A4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Проблема не только в том, чтобы сохранить знания.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6355080" y="4416552"/>
            <a:ext cx="48006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5267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Нужно превращать их в способность выполнить работу.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658368" y="5907024"/>
            <a:ext cx="6903720" cy="329184"/>
          </a:xfrm>
          <a:prstGeom prst="roundRect">
            <a:avLst/>
          </a:prstGeom>
          <a:solidFill>
            <a:srgbClr val="E4EEF4"/>
          </a:solidFill>
          <a:ln w="12700">
            <a:solidFill>
              <a:srgbClr val="C9DCE8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22960" y="5993892"/>
            <a:ext cx="656539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50" b="1" dirty="0">
                <a:solidFill>
                  <a:srgbClr val="177E7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PITCH DECK · версия 0.1 · Август 2026 · talomnia.com</a:t>
            </a:r>
            <a:endParaRPr lang="en-US" sz="850" dirty="0"/>
          </a:p>
        </p:txBody>
      </p:sp>
      <p:sp>
        <p:nvSpPr>
          <p:cNvPr id="16" name="Text 14"/>
          <p:cNvSpPr/>
          <p:nvPr/>
        </p:nvSpPr>
        <p:spPr>
          <a:xfrm>
            <a:off x="7726680" y="5993892"/>
            <a:ext cx="37947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50" dirty="0">
                <a:solidFill>
                  <a:srgbClr val="5267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Источники: inv-pitch-deck-ru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3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B6CB0"/>
          </a:solidFill>
          <a:ln w="12700">
            <a:solidFill>
              <a:srgbClr val="2B6CB0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0195560" y="-1078992"/>
            <a:ext cx="3063240" cy="3063240"/>
          </a:xfrm>
          <a:prstGeom prst="ellipse">
            <a:avLst/>
          </a:prstGeom>
          <a:solidFill>
            <a:srgbClr val="F3F7FA">
              <a:alpha val="0"/>
            </a:srgbClr>
          </a:solidFill>
          <a:ln w="25400">
            <a:solidFill>
              <a:srgbClr val="DCEAF3">
                <a:alpha val="6500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58368" y="347472"/>
            <a:ext cx="502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B6CB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1261872" y="347472"/>
            <a:ext cx="6583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20" kern="0" dirty="0">
                <a:solidFill>
                  <a:srgbClr val="5267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PITCH DECK · ВЕРСИЯ 0.1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658368" y="932688"/>
            <a:ext cx="107442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102A4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Почему сейчас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658368" y="1847088"/>
            <a:ext cx="1019556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dirty="0">
                <a:solidFill>
                  <a:srgbClr val="1A36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Три опубликованных наблюдения, каждое — от названной третьей стороны, а не от нас:</a:t>
            </a:r>
            <a:endParaRPr lang="en-US" sz="1900" dirty="0"/>
          </a:p>
        </p:txBody>
      </p:sp>
      <p:sp>
        <p:nvSpPr>
          <p:cNvPr id="8" name="Shape 6"/>
          <p:cNvSpPr/>
          <p:nvPr/>
        </p:nvSpPr>
        <p:spPr>
          <a:xfrm>
            <a:off x="640080" y="3063240"/>
            <a:ext cx="5257800" cy="98755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9DCE8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3374136"/>
            <a:ext cx="4892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02A4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Microsoft 2025: 82% опрошенных руководителей говорят, что уверены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822960" y="4233672"/>
            <a:ext cx="48920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5267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в течение 12–18 месяцев они будут использовать цифровую рабочую силу для расширения возможностей своих команд.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6153912" y="3063240"/>
            <a:ext cx="5257800" cy="98755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9DCE8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336792" y="3374136"/>
            <a:ext cx="4892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02A4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Upwork 2025: 81% руководителей C-уровня движутся к найму по навыкам.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640080" y="4297680"/>
            <a:ext cx="5257800" cy="98755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9DCE8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22960" y="4608576"/>
            <a:ext cx="4892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02A4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Всемирный экономический форум: около 39% навыков работников устареют к 2030 году.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6153912" y="4297680"/>
            <a:ext cx="5257800" cy="98755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9DCE8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336792" y="4608576"/>
            <a:ext cx="4892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02A4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Это направление спроса — не доказательство того, что Talomnia его захватывает.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658368" y="5907024"/>
            <a:ext cx="6903720" cy="329184"/>
          </a:xfrm>
          <a:prstGeom prst="roundRect">
            <a:avLst/>
          </a:prstGeom>
          <a:solidFill>
            <a:srgbClr val="E4EEF4"/>
          </a:solidFill>
          <a:ln w="12700">
            <a:solidFill>
              <a:srgbClr val="C9DCE8">
                <a:alpha val="0"/>
              </a:srgbClr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22960" y="5993892"/>
            <a:ext cx="656539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50" b="1" dirty="0">
                <a:solidFill>
                  <a:srgbClr val="177E7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PITCH DECK · версия 0.1 · Август 2026 · talomnia.com</a:t>
            </a:r>
            <a:endParaRPr lang="en-US" sz="850" dirty="0"/>
          </a:p>
        </p:txBody>
      </p:sp>
      <p:sp>
        <p:nvSpPr>
          <p:cNvPr id="19" name="Text 17"/>
          <p:cNvSpPr/>
          <p:nvPr/>
        </p:nvSpPr>
        <p:spPr>
          <a:xfrm>
            <a:off x="7726680" y="5993892"/>
            <a:ext cx="37947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50" dirty="0">
                <a:solidFill>
                  <a:srgbClr val="5267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Источники: inv-pitch-deck-ru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3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B6CB0"/>
          </a:solidFill>
          <a:ln w="12700">
            <a:solidFill>
              <a:srgbClr val="2B6CB0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0195560" y="-1078992"/>
            <a:ext cx="3063240" cy="3063240"/>
          </a:xfrm>
          <a:prstGeom prst="ellipse">
            <a:avLst/>
          </a:prstGeom>
          <a:solidFill>
            <a:srgbClr val="F3F7FA">
              <a:alpha val="0"/>
            </a:srgbClr>
          </a:solidFill>
          <a:ln w="25400">
            <a:solidFill>
              <a:srgbClr val="DCEAF3">
                <a:alpha val="6500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58368" y="347472"/>
            <a:ext cx="502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B6CB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1261872" y="347472"/>
            <a:ext cx="6583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20" kern="0" dirty="0">
                <a:solidFill>
                  <a:srgbClr val="5267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PITCH DECK · ВЕРСИЯ 0.1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658368" y="932688"/>
            <a:ext cx="107442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102A4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Что такое Talomnia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658368" y="1847088"/>
            <a:ext cx="1019556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dirty="0">
                <a:solidFill>
                  <a:srgbClr val="1A36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Профессиональный опыт можно сохранить, структурировать, проверить и передать дальше.</a:t>
            </a:r>
            <a:endParaRPr lang="en-US" sz="1900" dirty="0"/>
          </a:p>
        </p:txBody>
      </p:sp>
      <p:sp>
        <p:nvSpPr>
          <p:cNvPr id="8" name="Shape 6"/>
          <p:cNvSpPr/>
          <p:nvPr/>
        </p:nvSpPr>
        <p:spPr>
          <a:xfrm>
            <a:off x="640080" y="3246120"/>
            <a:ext cx="5166360" cy="2057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9DCE8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3557016"/>
            <a:ext cx="48006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102A4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Источником знания остаётся человек, а применять его смогут разные исполнители</a:t>
            </a:r>
            <a:endParaRPr lang="en-US" sz="1700" dirty="0"/>
          </a:p>
        </p:txBody>
      </p:sp>
      <p:sp>
        <p:nvSpPr>
          <p:cNvPr id="10" name="Text 8"/>
          <p:cNvSpPr/>
          <p:nvPr/>
        </p:nvSpPr>
        <p:spPr>
          <a:xfrm>
            <a:off x="822960" y="4416552"/>
            <a:ext cx="48006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5267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специалисты, AI-агенты, программные системы. Не должно теряться главное — происхождение способности и доказательства того, что она работает.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6172200" y="3246120"/>
            <a:ext cx="5166360" cy="2057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9DCE8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355080" y="3557016"/>
            <a:ext cx="48006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102A4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Talomnia Workforce — первый продукт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6355080" y="4416552"/>
            <a:ext cx="48006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5267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компания получает нужную профессиональную работу тогда, когда она нужна, — от отдельных задач до работы целых команд — без найма сотрудника под каждую задачу.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658368" y="5907024"/>
            <a:ext cx="6903720" cy="329184"/>
          </a:xfrm>
          <a:prstGeom prst="roundRect">
            <a:avLst/>
          </a:prstGeom>
          <a:solidFill>
            <a:srgbClr val="E4EEF4"/>
          </a:solidFill>
          <a:ln w="12700">
            <a:solidFill>
              <a:srgbClr val="C9DCE8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22960" y="5993892"/>
            <a:ext cx="656539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50" b="1" dirty="0">
                <a:solidFill>
                  <a:srgbClr val="177E7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PITCH DECK · версия 0.1 · Август 2026 · talomnia.com</a:t>
            </a:r>
            <a:endParaRPr lang="en-US" sz="850" dirty="0"/>
          </a:p>
        </p:txBody>
      </p:sp>
      <p:sp>
        <p:nvSpPr>
          <p:cNvPr id="16" name="Text 14"/>
          <p:cNvSpPr/>
          <p:nvPr/>
        </p:nvSpPr>
        <p:spPr>
          <a:xfrm>
            <a:off x="7726680" y="5993892"/>
            <a:ext cx="37947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50" dirty="0">
                <a:solidFill>
                  <a:srgbClr val="5267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Источники: inv-pitch-deck-ru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3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B6CB0"/>
          </a:solidFill>
          <a:ln w="12700">
            <a:solidFill>
              <a:srgbClr val="2B6CB0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0195560" y="-1078992"/>
            <a:ext cx="3063240" cy="3063240"/>
          </a:xfrm>
          <a:prstGeom prst="ellipse">
            <a:avLst/>
          </a:prstGeom>
          <a:solidFill>
            <a:srgbClr val="F3F7FA">
              <a:alpha val="0"/>
            </a:srgbClr>
          </a:solidFill>
          <a:ln w="25400">
            <a:solidFill>
              <a:srgbClr val="DCEAF3">
                <a:alpha val="6500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58368" y="347472"/>
            <a:ext cx="502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B6CB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1261872" y="347472"/>
            <a:ext cx="6583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20" kern="0" dirty="0">
                <a:solidFill>
                  <a:srgbClr val="5267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PITCH DECK · ВЕРСИЯ 0.1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658368" y="932688"/>
            <a:ext cx="107442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102A4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Рынок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658368" y="1847088"/>
            <a:ext cx="1019556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dirty="0">
                <a:solidFill>
                  <a:srgbClr val="1A36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$0.44–0.49 трлн — США, сторона спроса.</a:t>
            </a:r>
            <a:endParaRPr lang="en-US" sz="1900" dirty="0"/>
          </a:p>
        </p:txBody>
      </p:sp>
      <p:sp>
        <p:nvSpPr>
          <p:cNvPr id="8" name="Shape 6"/>
          <p:cNvSpPr/>
          <p:nvPr/>
        </p:nvSpPr>
        <p:spPr>
          <a:xfrm>
            <a:off x="640080" y="3246120"/>
            <a:ext cx="3337560" cy="2057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9DCE8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3557016"/>
            <a:ext cx="29718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102A4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Это правильный знаменатель для Talomnia: два независимых инструмента сходятся в пределах 12%.</a:t>
            </a:r>
            <a:endParaRPr lang="en-US" sz="1700" dirty="0"/>
          </a:p>
        </p:txBody>
      </p:sp>
      <p:sp>
        <p:nvSpPr>
          <p:cNvPr id="10" name="Shape 8"/>
          <p:cNvSpPr/>
          <p:nvPr/>
        </p:nvSpPr>
        <p:spPr>
          <a:xfrm>
            <a:off x="4343400" y="3246120"/>
            <a:ext cx="3337560" cy="2057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9DCE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526280" y="3557016"/>
            <a:ext cx="29718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102A4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Цифра со стороны предложения втрое больше, но включает госзакупки, домохозяйства и экспорт, которые Talomnia продать не может.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4526280" y="4416552"/>
            <a:ext cx="29718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5267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Мы берём меньшее число.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8046720" y="3246120"/>
            <a:ext cx="3337560" cy="2057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9DCE8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229600" y="3557016"/>
            <a:ext cx="29718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102A4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Мировой TAM не построен, SAM и SOM не вычислены: доказательной базы нет, и выдумывать её мы не стали.</a:t>
            </a:r>
            <a:endParaRPr lang="en-US" sz="1700" dirty="0"/>
          </a:p>
        </p:txBody>
      </p:sp>
      <p:sp>
        <p:nvSpPr>
          <p:cNvPr id="15" name="Shape 13"/>
          <p:cNvSpPr/>
          <p:nvPr/>
        </p:nvSpPr>
        <p:spPr>
          <a:xfrm>
            <a:off x="658368" y="5907024"/>
            <a:ext cx="6903720" cy="329184"/>
          </a:xfrm>
          <a:prstGeom prst="roundRect">
            <a:avLst/>
          </a:prstGeom>
          <a:solidFill>
            <a:srgbClr val="E4EEF4"/>
          </a:solidFill>
          <a:ln w="12700">
            <a:solidFill>
              <a:srgbClr val="C9DCE8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22960" y="5993892"/>
            <a:ext cx="656539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50" b="1" dirty="0">
                <a:solidFill>
                  <a:srgbClr val="177E7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PITCH DECK · версия 0.1 · Август 2026 · talomnia.com</a:t>
            </a:r>
            <a:endParaRPr lang="en-US" sz="850" dirty="0"/>
          </a:p>
        </p:txBody>
      </p:sp>
      <p:sp>
        <p:nvSpPr>
          <p:cNvPr id="17" name="Text 15"/>
          <p:cNvSpPr/>
          <p:nvPr/>
        </p:nvSpPr>
        <p:spPr>
          <a:xfrm>
            <a:off x="7726680" y="5993892"/>
            <a:ext cx="37947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50" dirty="0">
                <a:solidFill>
                  <a:srgbClr val="5267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Источники: inv-pitch-deck-ru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3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B6CB0"/>
          </a:solidFill>
          <a:ln w="12700">
            <a:solidFill>
              <a:srgbClr val="2B6CB0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0195560" y="-1078992"/>
            <a:ext cx="3063240" cy="3063240"/>
          </a:xfrm>
          <a:prstGeom prst="ellipse">
            <a:avLst/>
          </a:prstGeom>
          <a:solidFill>
            <a:srgbClr val="F3F7FA">
              <a:alpha val="0"/>
            </a:srgbClr>
          </a:solidFill>
          <a:ln w="25400">
            <a:solidFill>
              <a:srgbClr val="DCEAF3">
                <a:alpha val="6500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58368" y="347472"/>
            <a:ext cx="502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B6CB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1261872" y="347472"/>
            <a:ext cx="6583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20" kern="0" dirty="0">
                <a:solidFill>
                  <a:srgbClr val="5267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PITCH DECK · ВЕРСИЯ 0.1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658368" y="932688"/>
            <a:ext cx="107442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102A4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Что продемонстрировано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658368" y="1847088"/>
            <a:ext cx="1019556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dirty="0">
                <a:solidFill>
                  <a:srgbClr val="1A36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Управляемый контур исполнения с машинно-проверяемым следом и гейтами, которые действительно отказывают.</a:t>
            </a:r>
            <a:endParaRPr lang="en-US" sz="1900" dirty="0"/>
          </a:p>
        </p:txBody>
      </p:sp>
      <p:sp>
        <p:nvSpPr>
          <p:cNvPr id="8" name="Shape 6"/>
          <p:cNvSpPr/>
          <p:nvPr/>
        </p:nvSpPr>
        <p:spPr>
          <a:xfrm>
            <a:off x="640080" y="3246120"/>
            <a:ext cx="5166360" cy="2057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9DCE8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3557016"/>
            <a:ext cx="48006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102A4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Этот сайт — собственный первый кейс</a:t>
            </a:r>
            <a:endParaRPr lang="en-US" sz="1700" dirty="0"/>
          </a:p>
        </p:txBody>
      </p:sp>
      <p:sp>
        <p:nvSpPr>
          <p:cNvPr id="10" name="Text 8"/>
          <p:cNvSpPr/>
          <p:nvPr/>
        </p:nvSpPr>
        <p:spPr>
          <a:xfrm>
            <a:off x="822960" y="4416552"/>
            <a:ext cx="48006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5267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запуск выполнен через систему, и полный след публичен — включая работу, не прошедшую валидацию, и переделки.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6172200" y="3246120"/>
            <a:ext cx="5166360" cy="2057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9DCE8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355080" y="3557016"/>
            <a:ext cx="48006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102A4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Живые счётчики способностей, процессов и учтённых единиц исполнения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6355080" y="4416552"/>
            <a:ext cx="48006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5267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в Инвесторской, из той же проекции, что и страницы доказательств.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658368" y="5907024"/>
            <a:ext cx="6903720" cy="329184"/>
          </a:xfrm>
          <a:prstGeom prst="roundRect">
            <a:avLst/>
          </a:prstGeom>
          <a:solidFill>
            <a:srgbClr val="E4EEF4"/>
          </a:solidFill>
          <a:ln w="12700">
            <a:solidFill>
              <a:srgbClr val="C9DCE8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22960" y="5993892"/>
            <a:ext cx="656539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50" b="1" dirty="0">
                <a:solidFill>
                  <a:srgbClr val="177E7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PITCH DECK · версия 0.1 · Август 2026 · talomnia.com</a:t>
            </a:r>
            <a:endParaRPr lang="en-US" sz="850" dirty="0"/>
          </a:p>
        </p:txBody>
      </p:sp>
      <p:sp>
        <p:nvSpPr>
          <p:cNvPr id="16" name="Text 14"/>
          <p:cNvSpPr/>
          <p:nvPr/>
        </p:nvSpPr>
        <p:spPr>
          <a:xfrm>
            <a:off x="7726680" y="5993892"/>
            <a:ext cx="37947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50" dirty="0">
                <a:solidFill>
                  <a:srgbClr val="5267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Источники: inv-pitch-deck-ru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3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B6CB0"/>
          </a:solidFill>
          <a:ln w="12700">
            <a:solidFill>
              <a:srgbClr val="2B6CB0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0195560" y="-1078992"/>
            <a:ext cx="3063240" cy="3063240"/>
          </a:xfrm>
          <a:prstGeom prst="ellipse">
            <a:avLst/>
          </a:prstGeom>
          <a:solidFill>
            <a:srgbClr val="F3F7FA">
              <a:alpha val="0"/>
            </a:srgbClr>
          </a:solidFill>
          <a:ln w="25400">
            <a:solidFill>
              <a:srgbClr val="DCEAF3">
                <a:alpha val="6500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58368" y="347472"/>
            <a:ext cx="502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B6CB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08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1261872" y="347472"/>
            <a:ext cx="6583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20" kern="0" dirty="0">
                <a:solidFill>
                  <a:srgbClr val="5267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PITCH DECK · ВЕРСИЯ 0.1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658368" y="932688"/>
            <a:ext cx="107442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102A4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Что НЕ продемонстрировано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658368" y="1847088"/>
            <a:ext cx="1019556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dirty="0">
                <a:solidFill>
                  <a:srgbClr val="1A36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Изложено так же подробно, как предыдущий раздел: именно эта часть решает вопрос об инвестиции.</a:t>
            </a:r>
            <a:endParaRPr lang="en-US" sz="1900" dirty="0"/>
          </a:p>
        </p:txBody>
      </p:sp>
      <p:sp>
        <p:nvSpPr>
          <p:cNvPr id="8" name="Shape 6"/>
          <p:cNvSpPr/>
          <p:nvPr/>
        </p:nvSpPr>
        <p:spPr>
          <a:xfrm>
            <a:off x="640080" y="3063240"/>
            <a:ext cx="5257800" cy="98755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9DCE8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3374136"/>
            <a:ext cx="4892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02A4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Нулевая коммерческая валидация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822960" y="4233672"/>
            <a:ext cx="48920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5267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Кейсов нет; все данные о собственной экономике — доконкурентное самоизмерение.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6153912" y="3063240"/>
            <a:ext cx="5257800" cy="98755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9DCE8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336792" y="3374136"/>
            <a:ext cx="4892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02A4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Экономика переиспользования не продемонстрирована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6336792" y="4233672"/>
            <a:ext cx="48920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5267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Отношение стоимости создания к переиспользованию меняется с 1.66x на 0.73x в зависимости только от выбора популяции.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640080" y="4297680"/>
            <a:ext cx="5257800" cy="98755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9DCE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22960" y="4608576"/>
            <a:ext cx="4892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02A4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Валовая маржа невычислима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822960" y="5468112"/>
            <a:ext cx="48920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5267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Из 664 записей исполнения 582 указывают время человеческой проверки как ноль, 74 честно отмечают его неизмеренным, и лишь 8 несут измеренное значение (всего $162.49). 88% нулей — это не наблюдение «человек не участвовал», а отсутствие измерения, записанное как число. Поэтому маржу нельзя вычислить, а не «вычислили и она низкая».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6153912" y="4297680"/>
            <a:ext cx="5257800" cy="98755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9DCE8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36792" y="4608576"/>
            <a:ext cx="4892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02A4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Защищённость в основном не в нашу пользу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6336792" y="5468112"/>
            <a:ext cx="48920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5267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 Current, 3 Emerging, 3 Hypothesis, 8 Not demonstrated.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658368" y="5907024"/>
            <a:ext cx="6903720" cy="329184"/>
          </a:xfrm>
          <a:prstGeom prst="roundRect">
            <a:avLst/>
          </a:prstGeom>
          <a:solidFill>
            <a:srgbClr val="E4EEF4"/>
          </a:solidFill>
          <a:ln w="12700">
            <a:solidFill>
              <a:srgbClr val="C9DCE8">
                <a:alpha val="0"/>
              </a:srgbClr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822960" y="5993892"/>
            <a:ext cx="656539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50" b="1" dirty="0">
                <a:solidFill>
                  <a:srgbClr val="177E7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PITCH DECK · версия 0.1 · Август 2026 · talomnia.com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7726680" y="5993892"/>
            <a:ext cx="37947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50" dirty="0">
                <a:solidFill>
                  <a:srgbClr val="5267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Источники: inv-pitch-deck-ru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3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B6CB0"/>
          </a:solidFill>
          <a:ln w="12700">
            <a:solidFill>
              <a:srgbClr val="2B6CB0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0195560" y="-1078992"/>
            <a:ext cx="3063240" cy="3063240"/>
          </a:xfrm>
          <a:prstGeom prst="ellipse">
            <a:avLst/>
          </a:prstGeom>
          <a:solidFill>
            <a:srgbClr val="F3F7FA">
              <a:alpha val="0"/>
            </a:srgbClr>
          </a:solidFill>
          <a:ln w="25400">
            <a:solidFill>
              <a:srgbClr val="DCEAF3">
                <a:alpha val="6500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58368" y="347472"/>
            <a:ext cx="502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B6CB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09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1261872" y="347472"/>
            <a:ext cx="6583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20" kern="0" dirty="0">
                <a:solidFill>
                  <a:srgbClr val="5267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PITCH DECK · ВЕРСИЯ 0.1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658368" y="932688"/>
            <a:ext cx="107442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102A4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Венчурный контекст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658368" y="1847088"/>
            <a:ext cx="1019556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dirty="0">
                <a:solidFill>
                  <a:srgbClr val="1A36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Аппетит к категории доказан, но крайне сконцентрирован</a:t>
            </a:r>
            <a:endParaRPr lang="en-US" sz="1900" dirty="0"/>
          </a:p>
        </p:txBody>
      </p:sp>
      <p:sp>
        <p:nvSpPr>
          <p:cNvPr id="8" name="Shape 6"/>
          <p:cNvSpPr/>
          <p:nvPr/>
        </p:nvSpPr>
        <p:spPr>
          <a:xfrm>
            <a:off x="640080" y="3246120"/>
            <a:ext cx="5166360" cy="2057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9DCE8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3557016"/>
            <a:ext cx="48006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102A4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OpenAI и Anthropic вместе взяли 43% финансирования первого полугодия 2026 года.</a:t>
            </a:r>
            <a:endParaRPr lang="en-US" sz="1700" dirty="0"/>
          </a:p>
        </p:txBody>
      </p:sp>
      <p:sp>
        <p:nvSpPr>
          <p:cNvPr id="10" name="Text 8"/>
          <p:cNvSpPr/>
          <p:nvPr/>
        </p:nvSpPr>
        <p:spPr>
          <a:xfrm>
            <a:off x="822960" y="4416552"/>
            <a:ext cx="48006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5267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Мультипликаторы сопоставимых публичных компаний падают.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658368" y="5907024"/>
            <a:ext cx="6903720" cy="329184"/>
          </a:xfrm>
          <a:prstGeom prst="roundRect">
            <a:avLst/>
          </a:prstGeom>
          <a:solidFill>
            <a:srgbClr val="E4EEF4"/>
          </a:solidFill>
          <a:ln w="12700">
            <a:solidFill>
              <a:srgbClr val="C9DCE8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22960" y="5993892"/>
            <a:ext cx="656539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50" b="1" dirty="0">
                <a:solidFill>
                  <a:srgbClr val="177E7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PITCH DECK · версия 0.1 · Август 2026 · talomnia.com</a:t>
            </a:r>
            <a:endParaRPr lang="en-US" sz="850" dirty="0"/>
          </a:p>
        </p:txBody>
      </p:sp>
      <p:sp>
        <p:nvSpPr>
          <p:cNvPr id="13" name="Text 11"/>
          <p:cNvSpPr/>
          <p:nvPr/>
        </p:nvSpPr>
        <p:spPr>
          <a:xfrm>
            <a:off x="7726680" y="5993892"/>
            <a:ext cx="37947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50" dirty="0">
                <a:solidFill>
                  <a:srgbClr val="5267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Источники: inv-pitch-deck-ru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3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B6CB0"/>
          </a:solidFill>
          <a:ln w="12700">
            <a:solidFill>
              <a:srgbClr val="2B6CB0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0195560" y="-1078992"/>
            <a:ext cx="3063240" cy="3063240"/>
          </a:xfrm>
          <a:prstGeom prst="ellipse">
            <a:avLst/>
          </a:prstGeom>
          <a:solidFill>
            <a:srgbClr val="F3F7FA">
              <a:alpha val="0"/>
            </a:srgbClr>
          </a:solidFill>
          <a:ln w="25400">
            <a:solidFill>
              <a:srgbClr val="DCEAF3">
                <a:alpha val="6500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58368" y="347472"/>
            <a:ext cx="502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B6CB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10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1261872" y="347472"/>
            <a:ext cx="6583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20" kern="0" dirty="0">
                <a:solidFill>
                  <a:srgbClr val="5267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PITCH DECK · ВЕРСИЯ 0.1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658368" y="932688"/>
            <a:ext cx="107442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102A4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Evidence Gates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658368" y="1847088"/>
            <a:ext cx="1019556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dirty="0">
                <a:solidFill>
                  <a:srgbClr val="1A36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Evidence Gate — это условие перехода к следующей стадии: доказательство, а не наступившая дата.</a:t>
            </a:r>
            <a:endParaRPr lang="en-US" sz="1900" dirty="0"/>
          </a:p>
        </p:txBody>
      </p:sp>
      <p:sp>
        <p:nvSpPr>
          <p:cNvPr id="8" name="Shape 6"/>
          <p:cNvSpPr/>
          <p:nvPr/>
        </p:nvSpPr>
        <p:spPr>
          <a:xfrm>
            <a:off x="640080" y="3246120"/>
            <a:ext cx="3337560" cy="2057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9DCE8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3557016"/>
            <a:ext cx="29718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102A4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Публикация talomnia.com с полным публичным следом запуска.</a:t>
            </a:r>
            <a:endParaRPr lang="en-US" sz="1700" dirty="0"/>
          </a:p>
        </p:txBody>
      </p:sp>
      <p:sp>
        <p:nvSpPr>
          <p:cNvPr id="10" name="Shape 8"/>
          <p:cNvSpPr/>
          <p:nvPr/>
        </p:nvSpPr>
        <p:spPr>
          <a:xfrm>
            <a:off x="4343400" y="3246120"/>
            <a:ext cx="3337560" cy="2057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9DCE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526280" y="3557016"/>
            <a:ext cx="29718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102A4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EG-1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4526280" y="4416552"/>
            <a:ext cx="29718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5267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первый внешний платный кейс Talomnia Workforce.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8046720" y="3246120"/>
            <a:ext cx="3337560" cy="2057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9DCE8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229600" y="3557016"/>
            <a:ext cx="29718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102A4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EG-2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229600" y="4416552"/>
            <a:ext cx="29718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5267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повторяемость: серия платных кейсов с положительной приёмкой и измеренная валовая маржа.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658368" y="5907024"/>
            <a:ext cx="6903720" cy="329184"/>
          </a:xfrm>
          <a:prstGeom prst="roundRect">
            <a:avLst/>
          </a:prstGeom>
          <a:solidFill>
            <a:srgbClr val="E4EEF4"/>
          </a:solidFill>
          <a:ln w="12700">
            <a:solidFill>
              <a:srgbClr val="C9DCE8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22960" y="5993892"/>
            <a:ext cx="656539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50" b="1" dirty="0">
                <a:solidFill>
                  <a:srgbClr val="177E7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PITCH DECK · версия 0.1 · Август 2026 · talomnia.com</a:t>
            </a:r>
            <a:endParaRPr lang="en-US" sz="850" dirty="0"/>
          </a:p>
        </p:txBody>
      </p:sp>
      <p:sp>
        <p:nvSpPr>
          <p:cNvPr id="18" name="Text 16"/>
          <p:cNvSpPr/>
          <p:nvPr/>
        </p:nvSpPr>
        <p:spPr>
          <a:xfrm>
            <a:off x="7726680" y="5993892"/>
            <a:ext cx="37947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50" dirty="0">
                <a:solidFill>
                  <a:srgbClr val="5267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Источники: inv-pitch-deck-ru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3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B6CB0"/>
          </a:solidFill>
          <a:ln w="12700">
            <a:solidFill>
              <a:srgbClr val="2B6CB0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0195560" y="-1078992"/>
            <a:ext cx="3063240" cy="3063240"/>
          </a:xfrm>
          <a:prstGeom prst="ellipse">
            <a:avLst/>
          </a:prstGeom>
          <a:solidFill>
            <a:srgbClr val="F3F7FA">
              <a:alpha val="0"/>
            </a:srgbClr>
          </a:solidFill>
          <a:ln w="25400">
            <a:solidFill>
              <a:srgbClr val="DCEAF3">
                <a:alpha val="6500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58368" y="347472"/>
            <a:ext cx="502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B6CB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11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1261872" y="347472"/>
            <a:ext cx="6583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20" kern="0" dirty="0">
                <a:solidFill>
                  <a:srgbClr val="5267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PITCH DECK · ВЕРСИЯ 0.1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658368" y="932688"/>
            <a:ext cx="107442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102A4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Запрос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658368" y="1847088"/>
            <a:ext cx="1019556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dirty="0">
                <a:solidFill>
                  <a:srgbClr val="1A36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Pre-seed размером примерно $500K–$1M — это рабочая гипотеза, рассматриваемая после первичной коммерческой валидации.</a:t>
            </a:r>
            <a:endParaRPr lang="en-US" sz="1900" dirty="0"/>
          </a:p>
        </p:txBody>
      </p:sp>
      <p:sp>
        <p:nvSpPr>
          <p:cNvPr id="8" name="Shape 6"/>
          <p:cNvSpPr/>
          <p:nvPr/>
        </p:nvSpPr>
        <p:spPr>
          <a:xfrm>
            <a:off x="640080" y="3246120"/>
            <a:ext cx="5166360" cy="2057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9DCE8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3557016"/>
            <a:ext cx="48006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102A4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Это не объявленный раунд и не закреплённая сумма.</a:t>
            </a:r>
            <a:endParaRPr lang="en-US" sz="1700" dirty="0"/>
          </a:p>
        </p:txBody>
      </p:sp>
      <p:sp>
        <p:nvSpPr>
          <p:cNvPr id="10" name="Shape 8"/>
          <p:cNvSpPr/>
          <p:nvPr/>
        </p:nvSpPr>
        <p:spPr>
          <a:xfrm>
            <a:off x="6172200" y="3246120"/>
            <a:ext cx="5166360" cy="2057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9DCE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355080" y="3557016"/>
            <a:ext cx="48006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102A4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Исследование намеренно не оценивает потребность в капитале: обосновать цифру без измеренного цикла продаж невозможно.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6355080" y="4416552"/>
            <a:ext cx="48006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5267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Рекомендуемая стадия — pre-seed ровно до достижения EG-1 и EG-2.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658368" y="5907024"/>
            <a:ext cx="6903720" cy="329184"/>
          </a:xfrm>
          <a:prstGeom prst="roundRect">
            <a:avLst/>
          </a:prstGeom>
          <a:solidFill>
            <a:srgbClr val="E4EEF4"/>
          </a:solidFill>
          <a:ln w="12700">
            <a:solidFill>
              <a:srgbClr val="C9DCE8">
                <a:alpha val="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22960" y="5993892"/>
            <a:ext cx="656539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50" b="1" dirty="0">
                <a:solidFill>
                  <a:srgbClr val="177E7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PITCH DECK · версия 0.1 · Август 2026 · talomnia.com</a:t>
            </a:r>
            <a:endParaRPr lang="en-US" sz="850" dirty="0"/>
          </a:p>
        </p:txBody>
      </p:sp>
      <p:sp>
        <p:nvSpPr>
          <p:cNvPr id="15" name="Text 13"/>
          <p:cNvSpPr/>
          <p:nvPr/>
        </p:nvSpPr>
        <p:spPr>
          <a:xfrm>
            <a:off x="7726680" y="5993892"/>
            <a:ext cx="37947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50" dirty="0">
                <a:solidFill>
                  <a:srgbClr val="5267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Источники: inv-pitch-deck-ru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3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B6CB0"/>
          </a:solidFill>
          <a:ln w="12700">
            <a:solidFill>
              <a:srgbClr val="2B6CB0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0195560" y="-1078992"/>
            <a:ext cx="3063240" cy="3063240"/>
          </a:xfrm>
          <a:prstGeom prst="ellipse">
            <a:avLst/>
          </a:prstGeom>
          <a:solidFill>
            <a:srgbClr val="F3F7FA">
              <a:alpha val="0"/>
            </a:srgbClr>
          </a:solidFill>
          <a:ln w="25400">
            <a:solidFill>
              <a:srgbClr val="DCEAF3">
                <a:alpha val="6500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58368" y="347472"/>
            <a:ext cx="502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B6CB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1261872" y="347472"/>
            <a:ext cx="6583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20" kern="0" dirty="0">
                <a:solidFill>
                  <a:srgbClr val="5267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PITCH DECK · ВЕРСИЯ 0.1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658368" y="932688"/>
            <a:ext cx="107442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102A4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Причины НЕ инвестировать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658368" y="1847088"/>
            <a:ext cx="1019556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dirty="0">
                <a:solidFill>
                  <a:srgbClr val="1A36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Перечислены потому, что их перечисляет исследование.</a:t>
            </a:r>
            <a:endParaRPr lang="en-US" sz="1900" dirty="0"/>
          </a:p>
        </p:txBody>
      </p:sp>
      <p:sp>
        <p:nvSpPr>
          <p:cNvPr id="8" name="Shape 6"/>
          <p:cNvSpPr/>
          <p:nvPr/>
        </p:nvSpPr>
        <p:spPr>
          <a:xfrm>
            <a:off x="640080" y="3063240"/>
            <a:ext cx="3401568" cy="98755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9DCE8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3374136"/>
            <a:ext cx="303580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02A4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Документ, который их опустил бы, был бы менее честным, чем материал, из которого он собран.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4297680" y="3063240"/>
            <a:ext cx="3401568" cy="98755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9DCE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480560" y="3374136"/>
            <a:ext cx="303580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02A4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Нулевая коммерческая валидация.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955280" y="3063240"/>
            <a:ext cx="3401568" cy="98755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9DCE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138160" y="3374136"/>
            <a:ext cx="303580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02A4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Центральный механизм переиспользования остаётся неизмеренным.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640080" y="4297680"/>
            <a:ext cx="3401568" cy="98755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9DCE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22960" y="4608576"/>
            <a:ext cx="303580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02A4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Невычислимая валовая маржа.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4297680" y="4297680"/>
            <a:ext cx="3401568" cy="98755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9DCE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480560" y="4608576"/>
            <a:ext cx="303580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02A4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Падающие мультипликаторы сопоставимых компаний.</a:t>
            </a:r>
            <a:endParaRPr lang="en-US" sz="1500" dirty="0"/>
          </a:p>
        </p:txBody>
      </p:sp>
      <p:sp>
        <p:nvSpPr>
          <p:cNvPr id="18" name="Shape 16"/>
          <p:cNvSpPr/>
          <p:nvPr/>
        </p:nvSpPr>
        <p:spPr>
          <a:xfrm>
            <a:off x="7955280" y="4297680"/>
            <a:ext cx="3401568" cy="98755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9DCE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138160" y="4608576"/>
            <a:ext cx="303580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02A4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Венчурное финансирование категории сконцентрировано в двух компаниях.</a:t>
            </a:r>
            <a:endParaRPr lang="en-US" sz="1500" dirty="0"/>
          </a:p>
        </p:txBody>
      </p:sp>
      <p:sp>
        <p:nvSpPr>
          <p:cNvPr id="20" name="Shape 18"/>
          <p:cNvSpPr/>
          <p:nvPr/>
        </p:nvSpPr>
        <p:spPr>
          <a:xfrm>
            <a:off x="658368" y="5907024"/>
            <a:ext cx="6903720" cy="329184"/>
          </a:xfrm>
          <a:prstGeom prst="roundRect">
            <a:avLst/>
          </a:prstGeom>
          <a:solidFill>
            <a:srgbClr val="E4EEF4"/>
          </a:solidFill>
          <a:ln w="12700">
            <a:solidFill>
              <a:srgbClr val="C9DCE8">
                <a:alpha val="0"/>
              </a:srgbClr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822960" y="5993892"/>
            <a:ext cx="656539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50" b="1" dirty="0">
                <a:solidFill>
                  <a:srgbClr val="177E7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PITCH DECK · версия 0.1 · Август 2026 · talomnia.com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7726680" y="5993892"/>
            <a:ext cx="37947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50" dirty="0">
                <a:solidFill>
                  <a:srgbClr val="5267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Источники: inv-pitch-deck-ru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3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B6CB0"/>
          </a:solidFill>
          <a:ln w="12700">
            <a:solidFill>
              <a:srgbClr val="2B6CB0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0195560" y="-1078992"/>
            <a:ext cx="3063240" cy="3063240"/>
          </a:xfrm>
          <a:prstGeom prst="ellipse">
            <a:avLst/>
          </a:prstGeom>
          <a:solidFill>
            <a:srgbClr val="F3F7FA">
              <a:alpha val="0"/>
            </a:srgbClr>
          </a:solidFill>
          <a:ln w="25400">
            <a:solidFill>
              <a:srgbClr val="DCEAF3">
                <a:alpha val="6500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58368" y="347472"/>
            <a:ext cx="502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B6CB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1261872" y="347472"/>
            <a:ext cx="6583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20" kern="0" dirty="0">
                <a:solidFill>
                  <a:srgbClr val="5267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PITCH DECK · ВЕРСИЯ 0.1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658368" y="932688"/>
            <a:ext cx="107442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102A4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Чего здесь нет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658368" y="1847088"/>
            <a:ext cx="1019556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dirty="0">
                <a:solidFill>
                  <a:srgbClr val="1A36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Traction, выручки, темпа роста, CAC и LTV: коммерческой деятельности не было, и любая такая величина была бы придумана.</a:t>
            </a:r>
            <a:endParaRPr lang="en-US" sz="1900" dirty="0"/>
          </a:p>
        </p:txBody>
      </p:sp>
      <p:sp>
        <p:nvSpPr>
          <p:cNvPr id="8" name="Shape 6"/>
          <p:cNvSpPr/>
          <p:nvPr/>
        </p:nvSpPr>
        <p:spPr>
          <a:xfrm>
            <a:off x="640080" y="3246120"/>
            <a:ext cx="5166360" cy="2057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9DCE8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3557016"/>
            <a:ext cx="48006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102A4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Unit-экономика невычислима, пока не измерено время человеческой проверки.</a:t>
            </a:r>
            <a:endParaRPr lang="en-US" sz="1700" dirty="0"/>
          </a:p>
        </p:txBody>
      </p:sp>
      <p:sp>
        <p:nvSpPr>
          <p:cNvPr id="10" name="Shape 8"/>
          <p:cNvSpPr/>
          <p:nvPr/>
        </p:nvSpPr>
        <p:spPr>
          <a:xfrm>
            <a:off x="658368" y="5907024"/>
            <a:ext cx="6903720" cy="329184"/>
          </a:xfrm>
          <a:prstGeom prst="roundRect">
            <a:avLst/>
          </a:prstGeom>
          <a:solidFill>
            <a:srgbClr val="E4EEF4"/>
          </a:solidFill>
          <a:ln w="12700">
            <a:solidFill>
              <a:srgbClr val="C9DCE8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22960" y="5993892"/>
            <a:ext cx="656539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50" b="1" dirty="0">
                <a:solidFill>
                  <a:srgbClr val="177E7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PITCH DECK · версия 0.1 · Август 2026 · talomnia.com</a:t>
            </a:r>
            <a:endParaRPr lang="en-US" sz="850" dirty="0"/>
          </a:p>
        </p:txBody>
      </p:sp>
      <p:sp>
        <p:nvSpPr>
          <p:cNvPr id="12" name="Text 10"/>
          <p:cNvSpPr/>
          <p:nvPr/>
        </p:nvSpPr>
        <p:spPr>
          <a:xfrm>
            <a:off x="7726680" y="5993892"/>
            <a:ext cx="37947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50" dirty="0">
                <a:solidFill>
                  <a:srgbClr val="5267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Источники: inv-pitch-deck-ru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3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B6CB0"/>
          </a:solidFill>
          <a:ln w="12700">
            <a:solidFill>
              <a:srgbClr val="2B6CB0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0195560" y="-1078992"/>
            <a:ext cx="3063240" cy="3063240"/>
          </a:xfrm>
          <a:prstGeom prst="ellipse">
            <a:avLst/>
          </a:prstGeom>
          <a:solidFill>
            <a:srgbClr val="F3F7FA">
              <a:alpha val="0"/>
            </a:srgbClr>
          </a:solidFill>
          <a:ln w="25400">
            <a:solidFill>
              <a:srgbClr val="DCEAF3">
                <a:alpha val="6500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58368" y="347472"/>
            <a:ext cx="502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B6CB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14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1261872" y="347472"/>
            <a:ext cx="6583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20" kern="0" dirty="0">
                <a:solidFill>
                  <a:srgbClr val="5267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PITCH DECK · ВЕРСИЯ 0.1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658368" y="932688"/>
            <a:ext cx="107442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102A4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Источники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658368" y="1847088"/>
            <a:ext cx="1019556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dirty="0">
                <a:solidFill>
                  <a:srgbClr val="1A36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Рыночные и венчурные цифры — Инвестиционное исследование рынка: каждая цифра несёт источник, класс, год и уверенность.</a:t>
            </a:r>
            <a:endParaRPr lang="en-US" sz="1900" dirty="0"/>
          </a:p>
        </p:txBody>
      </p:sp>
      <p:sp>
        <p:nvSpPr>
          <p:cNvPr id="8" name="Shape 6"/>
          <p:cNvSpPr/>
          <p:nvPr/>
        </p:nvSpPr>
        <p:spPr>
          <a:xfrm>
            <a:off x="640080" y="3063240"/>
            <a:ext cx="3401568" cy="98755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9DCE8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3374136"/>
            <a:ext cx="303580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02A4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Наблюдения о спросе — White Paper со ссылками на Microsoft, Upwork и ВЭФ.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4297680" y="3063240"/>
            <a:ext cx="3401568" cy="98755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9DCE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480560" y="3374136"/>
            <a:ext cx="303580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02A4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Известное расхождение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4480560" y="4233672"/>
            <a:ext cx="3035808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5267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«25–50 организаций» в White Paper — платящие организации, в Инвесторской — охват design partners и клиентов. Разные популяции, поэтому здесь цифра не используется.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7955280" y="3063240"/>
            <a:ext cx="3401568" cy="98755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9DCE8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138160" y="3374136"/>
            <a:ext cx="303580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02A4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Реестр источников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8138160" y="3858768"/>
            <a:ext cx="3035808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70" b="1" u="sng" dirty="0">
                <a:solidFill>
                  <a:srgbClr val="2B6CB0"/>
                </a:solidFill>
                <a:uFill>
                  <a:solidFill>
                    <a:srgbClr val="2B6CB0"/>
                  </a:solidFill>
                </a:uFill>
                <a:latin typeface="Aptos" pitchFamily="34" charset="0"/>
                <a:ea typeface="Aptos" pitchFamily="34" charset="-122"/>
                <a:cs typeface="Aptos" pitchFamily="34" charset="-120"/>
                <a:hlinkClick r:id="rId1" invalidUrl="" action="" tgtFrame="" tooltip="https://talomnia.com/assets/docs/investor-pitch/source-registry-v0.1.html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Реестр источников</a:t>
            </a:r>
            <a:endParaRPr lang="en-US" sz="770" dirty="0"/>
          </a:p>
        </p:txBody>
      </p:sp>
      <p:sp>
        <p:nvSpPr>
          <p:cNvPr id="16" name="Shape 14"/>
          <p:cNvSpPr/>
          <p:nvPr/>
        </p:nvSpPr>
        <p:spPr>
          <a:xfrm>
            <a:off x="640080" y="4297680"/>
            <a:ext cx="3401568" cy="98755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9DCE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22960" y="4608576"/>
            <a:ext cx="303580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02A4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RU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822960" y="5093208"/>
            <a:ext cx="3035808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50" b="1" u="sng" dirty="0">
                <a:solidFill>
                  <a:srgbClr val="2B6CB0"/>
                </a:solidFill>
                <a:uFill>
                  <a:solidFill>
                    <a:srgbClr val="2B6CB0"/>
                  </a:solidFill>
                </a:uFill>
                <a:latin typeface="Aptos" pitchFamily="34" charset="0"/>
                <a:ea typeface="Aptos" pitchFamily="34" charset="-122"/>
                <a:cs typeface="Aptos" pitchFamily="34" charset="-120"/>
                <a:hlinkClick r:id="rId2" invalidUrl="" action="" tgtFrame="" tooltip="https://talomnia.com/assets/docs/talomnia-investor-pitch-ru-v0.1.pdf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PDF</a:t>
            </a:r>
            <a:pPr indent="0" marL="0">
              <a:buNone/>
            </a:pPr>
            <a:r>
              <a:rPr lang="en-US" sz="850" dirty="0">
                <a:solidFill>
                  <a:srgbClr val="00000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  </a:t>
            </a:r>
            <a:pPr indent="0" marL="0">
              <a:buNone/>
            </a:pPr>
            <a:r>
              <a:rPr lang="en-US" sz="850" b="1" u="sng" dirty="0">
                <a:solidFill>
                  <a:srgbClr val="2B6CB0"/>
                </a:solidFill>
                <a:uFill>
                  <a:solidFill>
                    <a:srgbClr val="2B6CB0"/>
                  </a:solidFill>
                </a:uFill>
                <a:latin typeface="Aptos" pitchFamily="34" charset="0"/>
                <a:ea typeface="Aptos" pitchFamily="34" charset="-122"/>
                <a:cs typeface="Aptos" pitchFamily="34" charset="-120"/>
                <a:hlinkClick r:id="rId3" invalidUrl="" action="" tgtFrame="" tooltip="https://talomnia.com/assets/docs/talomnia-investor-pitch-ru-v0.1.pptx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PPTX</a:t>
            </a:r>
            <a:endParaRPr lang="en-US" sz="850" dirty="0"/>
          </a:p>
        </p:txBody>
      </p:sp>
      <p:sp>
        <p:nvSpPr>
          <p:cNvPr id="19" name="Shape 17"/>
          <p:cNvSpPr/>
          <p:nvPr/>
        </p:nvSpPr>
        <p:spPr>
          <a:xfrm>
            <a:off x="4297680" y="4297680"/>
            <a:ext cx="3401568" cy="98755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9DCE8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480560" y="4608576"/>
            <a:ext cx="303580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02A4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EN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4480560" y="5093208"/>
            <a:ext cx="3035808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50" b="1" u="sng" dirty="0">
                <a:solidFill>
                  <a:srgbClr val="2B6CB0"/>
                </a:solidFill>
                <a:uFill>
                  <a:solidFill>
                    <a:srgbClr val="2B6CB0"/>
                  </a:solidFill>
                </a:uFill>
                <a:latin typeface="Aptos" pitchFamily="34" charset="0"/>
                <a:ea typeface="Aptos" pitchFamily="34" charset="-122"/>
                <a:cs typeface="Aptos" pitchFamily="34" charset="-120"/>
                <a:hlinkClick r:id="rId4" invalidUrl="" action="" tgtFrame="" tooltip="https://talomnia.com/assets/docs/talomnia-investor-pitch-en-v0.1.pdf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PDF</a:t>
            </a:r>
            <a:pPr indent="0" marL="0">
              <a:buNone/>
            </a:pPr>
            <a:r>
              <a:rPr lang="en-US" sz="850" dirty="0">
                <a:solidFill>
                  <a:srgbClr val="00000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  </a:t>
            </a:r>
            <a:pPr indent="0" marL="0">
              <a:buNone/>
            </a:pPr>
            <a:r>
              <a:rPr lang="en-US" sz="850" b="1" u="sng" dirty="0">
                <a:solidFill>
                  <a:srgbClr val="2B6CB0"/>
                </a:solidFill>
                <a:uFill>
                  <a:solidFill>
                    <a:srgbClr val="2B6CB0"/>
                  </a:solidFill>
                </a:uFill>
                <a:latin typeface="Aptos" pitchFamily="34" charset="0"/>
                <a:ea typeface="Aptos" pitchFamily="34" charset="-122"/>
                <a:cs typeface="Aptos" pitchFamily="34" charset="-120"/>
                <a:hlinkClick r:id="rId5" invalidUrl="" action="" tgtFrame="" tooltip="https://talomnia.com/assets/docs/talomnia-investor-pitch-en-v0.1.pptx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PPTX</a:t>
            </a:r>
            <a:endParaRPr lang="en-US" sz="850" dirty="0"/>
          </a:p>
        </p:txBody>
      </p:sp>
      <p:sp>
        <p:nvSpPr>
          <p:cNvPr id="22" name="Shape 20"/>
          <p:cNvSpPr/>
          <p:nvPr/>
        </p:nvSpPr>
        <p:spPr>
          <a:xfrm>
            <a:off x="658368" y="5907024"/>
            <a:ext cx="6903720" cy="329184"/>
          </a:xfrm>
          <a:prstGeom prst="roundRect">
            <a:avLst/>
          </a:prstGeom>
          <a:solidFill>
            <a:srgbClr val="E4EEF4"/>
          </a:solidFill>
          <a:ln w="12700">
            <a:solidFill>
              <a:srgbClr val="C9DCE8">
                <a:alpha val="0"/>
              </a:srgbClr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822960" y="5993892"/>
            <a:ext cx="656539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50" b="1" dirty="0">
                <a:solidFill>
                  <a:srgbClr val="177E7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PITCH DECK · версия 0.1 · Август 2026 · talomnia.com</a:t>
            </a:r>
            <a:endParaRPr lang="en-US" sz="850" dirty="0"/>
          </a:p>
        </p:txBody>
      </p:sp>
      <p:sp>
        <p:nvSpPr>
          <p:cNvPr id="24" name="Text 22"/>
          <p:cNvSpPr/>
          <p:nvPr/>
        </p:nvSpPr>
        <p:spPr>
          <a:xfrm>
            <a:off x="7726680" y="5993892"/>
            <a:ext cx="37947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50" dirty="0">
                <a:solidFill>
                  <a:srgbClr val="5267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Источники: inv-pitch-deck-ru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Talomnia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TALO-0001 investor pitch RU</dc:subject>
  <dc:creator>Talomnia</dc:creator>
  <cp:lastModifiedBy>Talomnia</cp:lastModifiedBy>
  <cp:revision>1</cp:revision>
  <dcterms:created xsi:type="dcterms:W3CDTF">2026-08-20T00:00:00Z</dcterms:created>
  <dcterms:modified xsi:type="dcterms:W3CDTF">2026-08-20T00:00:00Z</dcterms:modified>
</cp:coreProperties>
</file>